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1" r:id="rId4"/>
    <p:sldId id="268" r:id="rId5"/>
    <p:sldId id="264" r:id="rId6"/>
    <p:sldId id="267" r:id="rId7"/>
    <p:sldId id="265" r:id="rId8"/>
    <p:sldId id="266" r:id="rId9"/>
    <p:sldId id="259" r:id="rId10"/>
    <p:sldId id="260" r:id="rId11"/>
    <p:sldId id="262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6476300D-76E3-49CC-A786-8DE1C9867CB6}">
          <p14:sldIdLst>
            <p14:sldId id="256"/>
            <p14:sldId id="257"/>
          </p14:sldIdLst>
        </p14:section>
        <p14:section name="Inhalt" id="{F49A0EA8-D264-4B47-A700-4C7919530200}">
          <p14:sldIdLst>
            <p14:sldId id="261"/>
            <p14:sldId id="268"/>
            <p14:sldId id="264"/>
            <p14:sldId id="267"/>
            <p14:sldId id="265"/>
            <p14:sldId id="266"/>
          </p14:sldIdLst>
        </p14:section>
        <p14:section name="Abschluss" id="{C36ECA62-0601-4EC1-9F81-E357528EB940}">
          <p14:sldIdLst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8600" autoAdjust="0"/>
  </p:normalViewPr>
  <p:slideViewPr>
    <p:cSldViewPr snapToGrid="0" showGuides="1">
      <p:cViewPr varScale="1">
        <p:scale>
          <a:sx n="126" d="100"/>
          <a:sy n="126" d="100"/>
        </p:scale>
        <p:origin x="270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43CAD-8C13-484F-B71E-DB37AA81393E}" type="datetime1">
              <a:rPr lang="de-DE" smtClean="0"/>
              <a:t>08.02.2019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DARC Jugendarbeit - Elektronik &amp; Roboter Basteln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ECECA-8298-4AF0-B074-C52A3299E2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07103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72344"/>
            <a:ext cx="1639959" cy="1008583"/>
          </a:xfrm>
          <a:prstGeom prst="rect">
            <a:avLst/>
          </a:prstGeom>
        </p:spPr>
      </p:pic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57908" y="2263389"/>
            <a:ext cx="179949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257908" y="2722177"/>
            <a:ext cx="179949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B1764AB-F29D-4702-93B3-A1AE230F651E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185459" y="972344"/>
            <a:ext cx="3986741" cy="299005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257908" y="4204677"/>
            <a:ext cx="5914292" cy="37963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57908" y="8312982"/>
            <a:ext cx="5914292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257908" y="3183287"/>
            <a:ext cx="1799492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fld id="{52CABD4D-E0AC-4445-9FAF-19078E0DFFE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8070705"/>
            <a:ext cx="6858000" cy="172572"/>
          </a:xfrm>
          <a:prstGeom prst="rect">
            <a:avLst/>
          </a:prstGeom>
          <a:solidFill>
            <a:srgbClr val="34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16574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73F173A-547D-4442-9361-6BEB1252BD21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7861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1B99B4C-3609-43EC-B377-B15DA7538733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49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06BF6C1-9F66-424A-8BC2-2833DE8A1C90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21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B7B84A3-68E1-4DEC-B02D-FEEACCF456D6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34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diskret aufgebauten LEDs (d.h. LEDs mit Beinchen) unterscheidet man zwei Arten von Gehäusen:</a:t>
            </a:r>
          </a:p>
          <a:p>
            <a:r>
              <a:rPr lang="de-DE" dirty="0" smtClean="0"/>
              <a:t>Klare Gehäuse sind durchsichtig („glasklar“),</a:t>
            </a:r>
            <a:r>
              <a:rPr lang="de-DE" baseline="0" dirty="0" smtClean="0"/>
              <a:t> während diffuse Gehäuse nur durchscheinend (milchig) sind.</a:t>
            </a:r>
          </a:p>
          <a:p>
            <a:r>
              <a:rPr lang="de-DE" baseline="0" dirty="0" smtClean="0"/>
              <a:t>Bei den klaren LEDs lässt sich die Farbe nicht vom reinen Ansehen beurteilen.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 Bild sind folgende LEDs zu sehen: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Rote LED, diffus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Rote LED, klar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Gelbe LED, diffus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Gelbe LED, klar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Grüne LED, diffus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Grüne LED, klar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Blaue LED, diffus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Blaue LED, klar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Weiße LED, klar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Weiße LED, klar (andere Bauform)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48427A-9630-4EA6-B1A9-36BF5481655F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58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r>
              <a:rPr lang="de-DE" baseline="0" dirty="0" smtClean="0"/>
              <a:t> LEDs haben meist einen breiteren Lichtkegel im Vergleich zu den klaren LEDs gleicher Größe und Farbe.</a:t>
            </a:r>
          </a:p>
          <a:p>
            <a:r>
              <a:rPr lang="de-DE" baseline="0" dirty="0" smtClean="0"/>
              <a:t>Außerdem erzeugen diffuse LEDs ein „weicheres“ Licht.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DDE046-EE57-4A38-8FC3-9F90BD3B6DFE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936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klaren Gehäusen kann man den inneren Aufbau von LEDs sehr gut sehen.</a:t>
            </a:r>
          </a:p>
          <a:p>
            <a:r>
              <a:rPr lang="de-DE" dirty="0" smtClean="0"/>
              <a:t>Es gibt eine große Seite, die eine Art Trichter</a:t>
            </a:r>
            <a:r>
              <a:rPr lang="de-DE" baseline="0" dirty="0" smtClean="0"/>
              <a:t> enthält. Dieser Anschluss heißt Kathode. Dies ist der negative Anschluss, also Minus, und gehört zum kurzen Bein der LED.</a:t>
            </a:r>
          </a:p>
          <a:p>
            <a:r>
              <a:rPr lang="de-DE" baseline="0" dirty="0" smtClean="0"/>
              <a:t>Die kleine Seite heißt Anode. Dies ist der positive Anschluss, also Plus, und gehört zum langen Bein der LED.</a:t>
            </a:r>
          </a:p>
          <a:p>
            <a:endParaRPr lang="de-DE" baseline="0" dirty="0" smtClean="0"/>
          </a:p>
          <a:p>
            <a:r>
              <a:rPr lang="de-DE" baseline="0" dirty="0" smtClean="0"/>
              <a:t>Wenn man mit einer Lupe hinschaut, kann man vielleicht auch die beiden dünnen Drähte erkennen, die zum eigentlichen Bauteil führen.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053662E-299A-408D-AF1A-65DB9788DA71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39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 Gegenlicht</a:t>
            </a:r>
            <a:r>
              <a:rPr lang="de-DE" baseline="0" dirty="0" smtClean="0"/>
              <a:t> lässt sich auch bei diffusen LEDs die große und kleine Seite der LEDs erkennen.</a:t>
            </a:r>
          </a:p>
          <a:p>
            <a:r>
              <a:rPr lang="de-DE" baseline="0" dirty="0" smtClean="0"/>
              <a:t>So kannst Du auch bei bereits abgeschnittenen Beinchen die Anode von der Kathode unterscheiden.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8A36A30-1EB2-4139-A92B-3EDDB4CCFC4A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204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Sieht man die LED von oben mit einer Lupe an, kann man ebenfalls die Drähte erkennen, die man schon von der Seite gesehen hat.</a:t>
            </a:r>
          </a:p>
          <a:p>
            <a:r>
              <a:rPr lang="de-DE" dirty="0" smtClean="0"/>
              <a:t>Diese Drähte</a:t>
            </a:r>
            <a:r>
              <a:rPr lang="de-DE" baseline="0" dirty="0" smtClean="0"/>
              <a:t> führen auf ein winziges Bauteil im Inneren. Das ist die eigentliche Leuchtdiode. Hier wird das Licht erzeugt.</a:t>
            </a:r>
          </a:p>
          <a:p>
            <a:r>
              <a:rPr lang="de-DE" baseline="0" dirty="0" smtClean="0"/>
              <a:t>Der Rest ist nur dazu da, die LED besser anfassen und verarbeiten zu können.</a:t>
            </a:r>
          </a:p>
          <a:p>
            <a:r>
              <a:rPr lang="de-DE" baseline="0" dirty="0" smtClean="0"/>
              <a:t>Wenn ihr einen LED Fernseher kauft, besteht der aus mehreren Millionen dieser kleinen Leuchtplättchen – den LEDs.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1F1452-5220-4813-86D5-42F0EAD5ADAD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6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Weiße LEDs bestehen normalerweise aus einer blauen LED, die unter einer gelben Phosphorschicht</a:t>
            </a:r>
            <a:r>
              <a:rPr lang="de-DE" baseline="0" dirty="0" smtClean="0"/>
              <a:t> liegt.</a:t>
            </a:r>
          </a:p>
          <a:p>
            <a:r>
              <a:rPr lang="de-DE" baseline="0" dirty="0" smtClean="0"/>
              <a:t>Bei den einfarbigen LEDs ist der trichterförmige Reflektor leer. Bei weißen LEDs ist der Reflektor mit Phosphor aufgefüllt.</a:t>
            </a:r>
          </a:p>
          <a:p>
            <a:r>
              <a:rPr lang="de-DE" baseline="0" dirty="0" smtClean="0"/>
              <a:t>So kann man auch im ausgeschalteten Zustand weiße LEDs von anderen unterscheiden.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347D68-3DDD-49F1-BF4F-FFE86E324E49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760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85988" y="973138"/>
            <a:ext cx="3986212" cy="29892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ABD4D-E0AC-4445-9FAF-19078E0DFFE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8280CF2-91C9-434D-91C9-0131747FFE6F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DARC Jugendarbeit - Elektronik &amp; Roboter Basteln</a:t>
            </a:r>
            <a:endParaRPr lang="de-DE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67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2A33-8C0F-4CFA-B954-8448A5240C75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642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2"/>
          <a:stretch/>
        </p:blipFill>
        <p:spPr>
          <a:xfrm>
            <a:off x="6915150" y="4714884"/>
            <a:ext cx="2228850" cy="214946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50C-A12A-491C-90B0-229D81EE5496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628650" y="241549"/>
            <a:ext cx="4314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kern="1200" dirty="0" smtClean="0">
                <a:solidFill>
                  <a:srgbClr val="349ACC"/>
                </a:solidFill>
                <a:latin typeface="+mj-lt"/>
                <a:ea typeface="+mj-ea"/>
                <a:cs typeface="+mj-cs"/>
              </a:rPr>
              <a:t>Zusammenfassung</a:t>
            </a:r>
            <a:endParaRPr lang="de-DE" sz="4400" b="1" kern="1200" dirty="0">
              <a:solidFill>
                <a:srgbClr val="349A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8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7010400" y="6248400"/>
            <a:ext cx="2133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>
          <a:xfrm>
            <a:off x="0" y="1714500"/>
            <a:ext cx="9144000" cy="47244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AE13-F396-4169-956C-5D3AD5EB33B9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628650" y="241549"/>
            <a:ext cx="1697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kern="1200" dirty="0" smtClean="0">
                <a:solidFill>
                  <a:srgbClr val="349ACC"/>
                </a:solidFill>
                <a:latin typeface="+mj-lt"/>
                <a:ea typeface="+mj-ea"/>
                <a:cs typeface="+mj-cs"/>
              </a:rPr>
              <a:t>Fragen</a:t>
            </a:r>
            <a:endParaRPr lang="de-DE" sz="4400" b="1" kern="1200" dirty="0">
              <a:solidFill>
                <a:srgbClr val="349ACC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107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7010400" y="1479550"/>
            <a:ext cx="1860550" cy="3282950"/>
          </a:xfrm>
          <a:prstGeom prst="rect">
            <a:avLst/>
          </a:prstGeom>
          <a:gradFill flip="none" rotWithShape="1">
            <a:gsLst>
              <a:gs pos="0">
                <a:srgbClr val="349ACC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CB8A8-D65D-4106-8394-2A645FBE5A87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628650" y="241549"/>
            <a:ext cx="1881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kern="1200" dirty="0" smtClean="0">
                <a:solidFill>
                  <a:srgbClr val="349ACC"/>
                </a:solidFill>
                <a:latin typeface="+mj-lt"/>
                <a:ea typeface="+mj-ea"/>
                <a:cs typeface="+mj-cs"/>
              </a:rPr>
              <a:t>Kontakt</a:t>
            </a:r>
            <a:endParaRPr lang="de-DE" sz="4400" b="1" kern="1200" dirty="0">
              <a:solidFill>
                <a:srgbClr val="349A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628650" y="1825624"/>
            <a:ext cx="6381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DARC Rottweil, OV P10</a:t>
            </a:r>
          </a:p>
          <a:p>
            <a:pPr lvl="0"/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Heerstraße 55e (</a:t>
            </a:r>
            <a:r>
              <a:rPr lang="de-DE" sz="2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Moker</a:t>
            </a:r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Areal)</a:t>
            </a:r>
          </a:p>
          <a:p>
            <a:pPr lvl="0"/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78628 Rottweil</a:t>
            </a:r>
          </a:p>
          <a:p>
            <a:pPr lvl="0"/>
            <a:endParaRPr lang="de-DE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roboter-basteln.de</a:t>
            </a:r>
          </a:p>
          <a:p>
            <a:pPr lvl="0"/>
            <a:endParaRPr lang="de-DE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de-DE" sz="2800" dirty="0" smtClean="0"/>
              <a:t>Kurt Ruf: 07423 / 8638393</a:t>
            </a:r>
          </a:p>
          <a:p>
            <a:pPr lvl="0"/>
            <a:r>
              <a:rPr lang="de-DE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Thomas Weller: 07725 / 6559985</a:t>
            </a:r>
          </a:p>
        </p:txBody>
      </p:sp>
    </p:spTree>
    <p:extLst>
      <p:ext uri="{BB962C8B-B14F-4D97-AF65-F5344CB8AC3E}">
        <p14:creationId xmlns:p14="http://schemas.microsoft.com/office/powerpoint/2010/main" val="96798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DD0A-8264-4F24-9FDC-3D440884A0D8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90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1EA8-2878-4937-BBA9-81EBD061D7DF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628650" y="241549"/>
            <a:ext cx="4940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kern="1200" dirty="0" smtClean="0">
                <a:solidFill>
                  <a:srgbClr val="349ACC"/>
                </a:solidFill>
                <a:latin typeface="+mj-lt"/>
                <a:ea typeface="+mj-ea"/>
                <a:cs typeface="+mj-cs"/>
              </a:rPr>
              <a:t>Spenden / Sponsoren</a:t>
            </a:r>
            <a:endParaRPr lang="de-DE" sz="4400" b="1" kern="1200" dirty="0">
              <a:solidFill>
                <a:srgbClr val="349AC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6" y="1628809"/>
            <a:ext cx="533803" cy="513417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078595" y="2156287"/>
            <a:ext cx="1331985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WelliSolutions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81" y="1628809"/>
            <a:ext cx="1713901" cy="77229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4" y="2855319"/>
            <a:ext cx="856379" cy="76795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92340" y="2932065"/>
            <a:ext cx="609294" cy="603585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965742" y="3638105"/>
            <a:ext cx="1095604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Papier Ecke</a:t>
            </a:r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7703451" y="3638105"/>
            <a:ext cx="987071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Maler </a:t>
            </a:r>
            <a:r>
              <a:rPr lang="de-DE" dirty="0" err="1" smtClean="0"/>
              <a:t>Söll</a:t>
            </a:r>
            <a:endParaRPr lang="de-DE" dirty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292386" y="2156287"/>
            <a:ext cx="2464028" cy="544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Energieversorgung Rottweil </a:t>
            </a:r>
            <a:br>
              <a:rPr lang="de-DE" dirty="0" smtClean="0"/>
            </a:br>
            <a:r>
              <a:rPr lang="de-DE" dirty="0" smtClean="0"/>
              <a:t>GmbH &amp; Co. KG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88410" y="2978710"/>
            <a:ext cx="533876" cy="513488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5413870" y="3638105"/>
            <a:ext cx="1826980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Lindenhof Apotheke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00" y="1812460"/>
            <a:ext cx="1462284" cy="404996"/>
          </a:xfrm>
          <a:prstGeom prst="rect">
            <a:avLst/>
          </a:prstGeom>
        </p:spPr>
      </p:pic>
      <p:sp>
        <p:nvSpPr>
          <p:cNvPr id="18" name="Textfeld 17"/>
          <p:cNvSpPr txBox="1"/>
          <p:nvPr userDrawn="1"/>
        </p:nvSpPr>
        <p:spPr>
          <a:xfrm>
            <a:off x="7483691" y="2156287"/>
            <a:ext cx="1426593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K.R. Pfiffner AG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14" y="2917564"/>
            <a:ext cx="2097103" cy="643465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2779030" y="3638105"/>
            <a:ext cx="2194746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HiCo</a:t>
            </a:r>
            <a:r>
              <a:rPr lang="de-DE" dirty="0" smtClean="0"/>
              <a:t> Hartmann &amp; Co. KG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396154" y="1632030"/>
            <a:ext cx="1258249" cy="506974"/>
          </a:xfrm>
          <a:prstGeom prst="rect">
            <a:avLst/>
          </a:prstGeom>
        </p:spPr>
      </p:pic>
      <p:sp>
        <p:nvSpPr>
          <p:cNvPr id="24" name="Textfeld 23"/>
          <p:cNvSpPr txBox="1"/>
          <p:nvPr userDrawn="1"/>
        </p:nvSpPr>
        <p:spPr>
          <a:xfrm>
            <a:off x="4897703" y="2156287"/>
            <a:ext cx="2255160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Marquardt Service GmbH</a:t>
            </a:r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7" y="4307866"/>
            <a:ext cx="1243371" cy="268044"/>
          </a:xfrm>
          <a:prstGeom prst="rect">
            <a:avLst/>
          </a:prstGeom>
        </p:spPr>
      </p:pic>
      <p:sp>
        <p:nvSpPr>
          <p:cNvPr id="25" name="Textfeld 24"/>
          <p:cNvSpPr txBox="1"/>
          <p:nvPr userDrawn="1"/>
        </p:nvSpPr>
        <p:spPr>
          <a:xfrm>
            <a:off x="3084098" y="4705632"/>
            <a:ext cx="1236928" cy="311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Neuner-Funk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4" y="4090068"/>
            <a:ext cx="798080" cy="638464"/>
          </a:xfrm>
          <a:prstGeom prst="rect">
            <a:avLst/>
          </a:prstGeom>
        </p:spPr>
      </p:pic>
      <p:sp>
        <p:nvSpPr>
          <p:cNvPr id="27" name="Textfeld 26"/>
          <p:cNvSpPr txBox="1"/>
          <p:nvPr userDrawn="1"/>
        </p:nvSpPr>
        <p:spPr>
          <a:xfrm>
            <a:off x="690108" y="4705632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MRS</a:t>
            </a:r>
            <a:r>
              <a:rPr lang="de-DE" baseline="0" dirty="0" smtClean="0"/>
              <a:t> Electronic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467464" y="4211514"/>
            <a:ext cx="1535825" cy="460748"/>
          </a:xfrm>
          <a:prstGeom prst="rect">
            <a:avLst/>
          </a:prstGeom>
        </p:spPr>
      </p:pic>
      <p:sp>
        <p:nvSpPr>
          <p:cNvPr id="28" name="Textfeld 27"/>
          <p:cNvSpPr txBox="1"/>
          <p:nvPr userDrawn="1"/>
        </p:nvSpPr>
        <p:spPr>
          <a:xfrm>
            <a:off x="5060053" y="4705632"/>
            <a:ext cx="23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Mitutoyo</a:t>
            </a:r>
            <a:r>
              <a:rPr lang="de-DE" dirty="0" smtClean="0"/>
              <a:t> CTL Germany</a:t>
            </a:r>
            <a:endParaRPr lang="de-DE" dirty="0"/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4" y="5290333"/>
            <a:ext cx="1291703" cy="508608"/>
          </a:xfrm>
          <a:prstGeom prst="rect">
            <a:avLst/>
          </a:prstGeom>
        </p:spPr>
      </p:pic>
      <p:sp>
        <p:nvSpPr>
          <p:cNvPr id="30" name="Textfeld 29"/>
          <p:cNvSpPr txBox="1"/>
          <p:nvPr userDrawn="1"/>
        </p:nvSpPr>
        <p:spPr>
          <a:xfrm>
            <a:off x="332011" y="5842040"/>
            <a:ext cx="237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Maier</a:t>
            </a:r>
            <a:r>
              <a:rPr lang="de-DE" baseline="0" dirty="0" smtClean="0"/>
              <a:t> &amp; App Computer</a:t>
            </a:r>
            <a:endParaRPr lang="de-DE" dirty="0"/>
          </a:p>
        </p:txBody>
      </p:sp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53" y="5385838"/>
            <a:ext cx="1388653" cy="213639"/>
          </a:xfrm>
          <a:prstGeom prst="rect">
            <a:avLst/>
          </a:prstGeom>
        </p:spPr>
      </p:pic>
      <p:sp>
        <p:nvSpPr>
          <p:cNvPr id="32" name="Textfeld 31"/>
          <p:cNvSpPr txBox="1"/>
          <p:nvPr userDrawn="1"/>
        </p:nvSpPr>
        <p:spPr>
          <a:xfrm>
            <a:off x="2854609" y="5840687"/>
            <a:ext cx="311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Haufe-Lexware GmbH &amp; Co. KG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91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"/>
          <a:stretch/>
        </p:blipFill>
        <p:spPr>
          <a:xfrm>
            <a:off x="6902450" y="4810134"/>
            <a:ext cx="2241550" cy="205421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7A195-3225-44DF-B592-055FB8AA4B14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628650" y="241549"/>
            <a:ext cx="1862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kern="1200" dirty="0" smtClean="0">
                <a:solidFill>
                  <a:srgbClr val="349ACC"/>
                </a:solidFill>
                <a:latin typeface="+mj-lt"/>
                <a:ea typeface="+mj-ea"/>
                <a:cs typeface="+mj-cs"/>
              </a:rPr>
              <a:t>Agenda</a:t>
            </a:r>
            <a:endParaRPr lang="de-DE" sz="4400" b="1" kern="1200" dirty="0">
              <a:solidFill>
                <a:srgbClr val="349A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3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701358" cy="41687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BEF1-23D7-4203-A3B4-4F701A03D4EB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88" y="2043901"/>
            <a:ext cx="2017062" cy="23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701358" cy="41687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F642A-686C-4B45-AAB4-64FBEC5862DA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099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9422-6735-4AB2-BBA1-659A1C8E97AD}" type="datetime1">
              <a:rPr lang="de-DE" smtClean="0"/>
              <a:t>08.02.2019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359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90E4-192C-4DC5-AA97-80FD26AFD0E7}" type="datetime1">
              <a:rPr lang="de-DE" smtClean="0"/>
              <a:t>08.02.2019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96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20F26-3443-422D-B3B6-9072B6574829}" type="datetime1">
              <a:rPr lang="de-DE" smtClean="0"/>
              <a:t>08.02.2019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433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12" y="185738"/>
            <a:ext cx="1816464" cy="11171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80" b="18111"/>
          <a:stretch/>
        </p:blipFill>
        <p:spPr>
          <a:xfrm>
            <a:off x="6623050" y="4814377"/>
            <a:ext cx="2520950" cy="20499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5739"/>
            <a:ext cx="6381750" cy="88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6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4275" y="6492876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B0726-365B-41CB-B933-48AA9ABEAF9B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52851" y="6492875"/>
            <a:ext cx="3257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92875"/>
            <a:ext cx="425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6BD6E-F020-4F92-9878-92C72B166CCA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0" y="1130300"/>
            <a:ext cx="7010400" cy="172572"/>
          </a:xfrm>
          <a:prstGeom prst="rect">
            <a:avLst/>
          </a:prstGeom>
          <a:solidFill>
            <a:srgbClr val="34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8880476" y="1130300"/>
            <a:ext cx="263524" cy="172572"/>
          </a:xfrm>
          <a:prstGeom prst="rect">
            <a:avLst/>
          </a:prstGeom>
          <a:solidFill>
            <a:srgbClr val="34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228850" y="6536937"/>
            <a:ext cx="13938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DARC Jugendarbeit</a:t>
            </a:r>
            <a:endParaRPr lang="de-DE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0" y="6445249"/>
            <a:ext cx="7010400" cy="47626"/>
          </a:xfrm>
          <a:prstGeom prst="rect">
            <a:avLst/>
          </a:prstGeom>
          <a:solidFill>
            <a:srgbClr val="34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9" r:id="rId4"/>
    <p:sldLayoutId id="2147483673" r:id="rId5"/>
    <p:sldLayoutId id="2147483674" r:id="rId6"/>
    <p:sldLayoutId id="2147483664" r:id="rId7"/>
    <p:sldLayoutId id="2147483666" r:id="rId8"/>
    <p:sldLayoutId id="2147483667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49A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97D09-B4C6-45E8-B64B-4B06E99FD497}" type="datetime1">
              <a:rPr lang="de-DE" smtClean="0"/>
              <a:t>08.02.2019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0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F170-CD8A-402A-9B8D-3E1AE3E9D8C6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7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1A6D-8FFD-4228-9D30-5AD4060F8C53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7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8818-6CDC-4943-A606-523CA3B003D1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7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Gehäuse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klar</a:t>
            </a:r>
          </a:p>
          <a:p>
            <a:r>
              <a:rPr lang="de-DE" dirty="0" smtClean="0"/>
              <a:t>diffus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6B1B-69F6-4729-B0F8-D00B944BB18E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38" y="1825625"/>
            <a:ext cx="4869712" cy="36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Gehäuse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2695-9004-44F7-99BE-8391C31003C8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13111" b="11890"/>
          <a:stretch/>
        </p:blipFill>
        <p:spPr>
          <a:xfrm>
            <a:off x="0" y="1303020"/>
            <a:ext cx="9144000" cy="5143500"/>
          </a:xfrm>
          <a:prstGeom prst="rect">
            <a:avLst/>
          </a:prstGeom>
        </p:spPr>
      </p:pic>
      <p:sp>
        <p:nvSpPr>
          <p:cNvPr id="10" name="Freihandform 9"/>
          <p:cNvSpPr/>
          <p:nvPr/>
        </p:nvSpPr>
        <p:spPr>
          <a:xfrm rot="21146219">
            <a:off x="459215" y="1557835"/>
            <a:ext cx="1326593" cy="1691819"/>
          </a:xfrm>
          <a:custGeom>
            <a:avLst/>
            <a:gdLst>
              <a:gd name="connsiteX0" fmla="*/ 0 w 1440180"/>
              <a:gd name="connsiteY0" fmla="*/ 685800 h 2293797"/>
              <a:gd name="connsiteX1" fmla="*/ 609600 w 1440180"/>
              <a:gd name="connsiteY1" fmla="*/ 2293620 h 2293797"/>
              <a:gd name="connsiteX2" fmla="*/ 914400 w 1440180"/>
              <a:gd name="connsiteY2" fmla="*/ 601980 h 2293797"/>
              <a:gd name="connsiteX3" fmla="*/ 914400 w 1440180"/>
              <a:gd name="connsiteY3" fmla="*/ 601980 h 2293797"/>
              <a:gd name="connsiteX4" fmla="*/ 1440180 w 1440180"/>
              <a:gd name="connsiteY4" fmla="*/ 0 h 2293797"/>
              <a:gd name="connsiteX0" fmla="*/ 0 w 914400"/>
              <a:gd name="connsiteY0" fmla="*/ 83820 h 1691817"/>
              <a:gd name="connsiteX1" fmla="*/ 609600 w 914400"/>
              <a:gd name="connsiteY1" fmla="*/ 1691640 h 1691817"/>
              <a:gd name="connsiteX2" fmla="*/ 914400 w 914400"/>
              <a:gd name="connsiteY2" fmla="*/ 0 h 1691817"/>
              <a:gd name="connsiteX3" fmla="*/ 914400 w 914400"/>
              <a:gd name="connsiteY3" fmla="*/ 0 h 1691817"/>
              <a:gd name="connsiteX0" fmla="*/ 0 w 914400"/>
              <a:gd name="connsiteY0" fmla="*/ 83820 h 1691817"/>
              <a:gd name="connsiteX1" fmla="*/ 609600 w 914400"/>
              <a:gd name="connsiteY1" fmla="*/ 1691640 h 1691817"/>
              <a:gd name="connsiteX2" fmla="*/ 914400 w 914400"/>
              <a:gd name="connsiteY2" fmla="*/ 0 h 1691817"/>
              <a:gd name="connsiteX3" fmla="*/ 914400 w 914400"/>
              <a:gd name="connsiteY3" fmla="*/ 0 h 1691817"/>
              <a:gd name="connsiteX0" fmla="*/ 0 w 914400"/>
              <a:gd name="connsiteY0" fmla="*/ 83820 h 1691819"/>
              <a:gd name="connsiteX1" fmla="*/ 609600 w 914400"/>
              <a:gd name="connsiteY1" fmla="*/ 1691640 h 1691819"/>
              <a:gd name="connsiteX2" fmla="*/ 914400 w 914400"/>
              <a:gd name="connsiteY2" fmla="*/ 0 h 1691819"/>
              <a:gd name="connsiteX3" fmla="*/ 914400 w 914400"/>
              <a:gd name="connsiteY3" fmla="*/ 0 h 169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1691819">
                <a:moveTo>
                  <a:pt x="0" y="83820"/>
                </a:moveTo>
                <a:cubicBezTo>
                  <a:pt x="195977" y="903804"/>
                  <a:pt x="335280" y="1705610"/>
                  <a:pt x="609600" y="1691640"/>
                </a:cubicBezTo>
                <a:cubicBezTo>
                  <a:pt x="883920" y="1677670"/>
                  <a:pt x="914400" y="0"/>
                  <a:pt x="914400" y="0"/>
                </a:cubicBezTo>
                <a:lnTo>
                  <a:pt x="91440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 rot="307275">
            <a:off x="-692557" y="2103539"/>
            <a:ext cx="2858064" cy="2027392"/>
          </a:xfrm>
          <a:custGeom>
            <a:avLst/>
            <a:gdLst>
              <a:gd name="connsiteX0" fmla="*/ 0 w 1440180"/>
              <a:gd name="connsiteY0" fmla="*/ 685800 h 2293797"/>
              <a:gd name="connsiteX1" fmla="*/ 609600 w 1440180"/>
              <a:gd name="connsiteY1" fmla="*/ 2293620 h 2293797"/>
              <a:gd name="connsiteX2" fmla="*/ 914400 w 1440180"/>
              <a:gd name="connsiteY2" fmla="*/ 601980 h 2293797"/>
              <a:gd name="connsiteX3" fmla="*/ 914400 w 1440180"/>
              <a:gd name="connsiteY3" fmla="*/ 601980 h 2293797"/>
              <a:gd name="connsiteX4" fmla="*/ 1440180 w 1440180"/>
              <a:gd name="connsiteY4" fmla="*/ 0 h 2293797"/>
              <a:gd name="connsiteX0" fmla="*/ 0 w 914400"/>
              <a:gd name="connsiteY0" fmla="*/ 83820 h 1691817"/>
              <a:gd name="connsiteX1" fmla="*/ 609600 w 914400"/>
              <a:gd name="connsiteY1" fmla="*/ 1691640 h 1691817"/>
              <a:gd name="connsiteX2" fmla="*/ 914400 w 914400"/>
              <a:gd name="connsiteY2" fmla="*/ 0 h 1691817"/>
              <a:gd name="connsiteX3" fmla="*/ 914400 w 914400"/>
              <a:gd name="connsiteY3" fmla="*/ 0 h 1691817"/>
              <a:gd name="connsiteX0" fmla="*/ 0 w 914400"/>
              <a:gd name="connsiteY0" fmla="*/ 83820 h 1691817"/>
              <a:gd name="connsiteX1" fmla="*/ 609600 w 914400"/>
              <a:gd name="connsiteY1" fmla="*/ 1691640 h 1691817"/>
              <a:gd name="connsiteX2" fmla="*/ 914400 w 914400"/>
              <a:gd name="connsiteY2" fmla="*/ 0 h 1691817"/>
              <a:gd name="connsiteX3" fmla="*/ 914400 w 914400"/>
              <a:gd name="connsiteY3" fmla="*/ 0 h 1691817"/>
              <a:gd name="connsiteX0" fmla="*/ 0 w 914400"/>
              <a:gd name="connsiteY0" fmla="*/ 83820 h 1691819"/>
              <a:gd name="connsiteX1" fmla="*/ 609600 w 914400"/>
              <a:gd name="connsiteY1" fmla="*/ 1691640 h 1691819"/>
              <a:gd name="connsiteX2" fmla="*/ 914400 w 914400"/>
              <a:gd name="connsiteY2" fmla="*/ 0 h 1691819"/>
              <a:gd name="connsiteX3" fmla="*/ 914400 w 914400"/>
              <a:gd name="connsiteY3" fmla="*/ 0 h 1691819"/>
              <a:gd name="connsiteX0" fmla="*/ 0 w 987187"/>
              <a:gd name="connsiteY0" fmla="*/ 400219 h 2008218"/>
              <a:gd name="connsiteX1" fmla="*/ 609600 w 987187"/>
              <a:gd name="connsiteY1" fmla="*/ 2008039 h 2008218"/>
              <a:gd name="connsiteX2" fmla="*/ 914400 w 987187"/>
              <a:gd name="connsiteY2" fmla="*/ 316399 h 2008218"/>
              <a:gd name="connsiteX3" fmla="*/ 987187 w 987187"/>
              <a:gd name="connsiteY3" fmla="*/ 0 h 2008218"/>
              <a:gd name="connsiteX0" fmla="*/ 0 w 1002588"/>
              <a:gd name="connsiteY0" fmla="*/ 400219 h 2008052"/>
              <a:gd name="connsiteX1" fmla="*/ 609600 w 1002588"/>
              <a:gd name="connsiteY1" fmla="*/ 2008039 h 2008052"/>
              <a:gd name="connsiteX2" fmla="*/ 977278 w 1002588"/>
              <a:gd name="connsiteY2" fmla="*/ 377331 h 2008052"/>
              <a:gd name="connsiteX3" fmla="*/ 987187 w 1002588"/>
              <a:gd name="connsiteY3" fmla="*/ 0 h 2008052"/>
              <a:gd name="connsiteX0" fmla="*/ 0 w 977278"/>
              <a:gd name="connsiteY0" fmla="*/ 22888 h 1630721"/>
              <a:gd name="connsiteX1" fmla="*/ 609600 w 977278"/>
              <a:gd name="connsiteY1" fmla="*/ 1630708 h 1630721"/>
              <a:gd name="connsiteX2" fmla="*/ 977278 w 977278"/>
              <a:gd name="connsiteY2" fmla="*/ 0 h 1630721"/>
              <a:gd name="connsiteX0" fmla="*/ 0 w 1033873"/>
              <a:gd name="connsiteY0" fmla="*/ 411783 h 2023472"/>
              <a:gd name="connsiteX1" fmla="*/ 609600 w 1033873"/>
              <a:gd name="connsiteY1" fmla="*/ 2019603 h 2023472"/>
              <a:gd name="connsiteX2" fmla="*/ 1033873 w 1033873"/>
              <a:gd name="connsiteY2" fmla="*/ 0 h 2023472"/>
              <a:gd name="connsiteX0" fmla="*/ 0 w 1034102"/>
              <a:gd name="connsiteY0" fmla="*/ 411783 h 2023472"/>
              <a:gd name="connsiteX1" fmla="*/ 609600 w 1034102"/>
              <a:gd name="connsiteY1" fmla="*/ 2019603 h 2023472"/>
              <a:gd name="connsiteX2" fmla="*/ 1033873 w 1034102"/>
              <a:gd name="connsiteY2" fmla="*/ 0 h 2023472"/>
              <a:gd name="connsiteX0" fmla="*/ 0 w 1034102"/>
              <a:gd name="connsiteY0" fmla="*/ 411783 h 2023192"/>
              <a:gd name="connsiteX1" fmla="*/ 609600 w 1034102"/>
              <a:gd name="connsiteY1" fmla="*/ 2019603 h 2023192"/>
              <a:gd name="connsiteX2" fmla="*/ 1033873 w 1034102"/>
              <a:gd name="connsiteY2" fmla="*/ 0 h 2023192"/>
              <a:gd name="connsiteX0" fmla="*/ 0 w 1034155"/>
              <a:gd name="connsiteY0" fmla="*/ 411783 h 2027392"/>
              <a:gd name="connsiteX1" fmla="*/ 609600 w 1034155"/>
              <a:gd name="connsiteY1" fmla="*/ 2019603 h 2027392"/>
              <a:gd name="connsiteX2" fmla="*/ 1033873 w 1034155"/>
              <a:gd name="connsiteY2" fmla="*/ 0 h 202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155" h="2027392">
                <a:moveTo>
                  <a:pt x="0" y="411783"/>
                </a:moveTo>
                <a:cubicBezTo>
                  <a:pt x="88422" y="1158950"/>
                  <a:pt x="385848" y="2123925"/>
                  <a:pt x="609600" y="2019603"/>
                </a:cubicBezTo>
                <a:cubicBezTo>
                  <a:pt x="833352" y="1915281"/>
                  <a:pt x="1042926" y="676419"/>
                  <a:pt x="10338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Innenleben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16988" cy="4168775"/>
          </a:xfrm>
        </p:spPr>
        <p:txBody>
          <a:bodyPr/>
          <a:lstStyle/>
          <a:p>
            <a:r>
              <a:rPr lang="de-DE" dirty="0" smtClean="0"/>
              <a:t>Große Seite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K</a:t>
            </a:r>
            <a:r>
              <a:rPr lang="de-DE" dirty="0" smtClean="0"/>
              <a:t>athode</a:t>
            </a:r>
          </a:p>
          <a:p>
            <a:pPr lvl="1"/>
            <a:r>
              <a:rPr lang="de-DE" dirty="0" smtClean="0"/>
              <a:t>Minus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K</a:t>
            </a:r>
            <a:r>
              <a:rPr lang="de-DE" dirty="0" smtClean="0"/>
              <a:t>urzes Bein</a:t>
            </a:r>
          </a:p>
          <a:p>
            <a:r>
              <a:rPr lang="de-DE" dirty="0" smtClean="0"/>
              <a:t>Kleine Seite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A</a:t>
            </a:r>
            <a:r>
              <a:rPr lang="de-DE" dirty="0" smtClean="0"/>
              <a:t>node</a:t>
            </a:r>
          </a:p>
          <a:p>
            <a:pPr lvl="1"/>
            <a:r>
              <a:rPr lang="de-DE" dirty="0" smtClean="0"/>
              <a:t>Plus</a:t>
            </a:r>
          </a:p>
          <a:p>
            <a:pPr lvl="1"/>
            <a:r>
              <a:rPr lang="de-DE" dirty="0" smtClean="0"/>
              <a:t>L</a:t>
            </a:r>
            <a:r>
              <a:rPr lang="de-DE" dirty="0" smtClean="0">
                <a:solidFill>
                  <a:srgbClr val="FF0000"/>
                </a:solidFill>
              </a:rPr>
              <a:t>a</a:t>
            </a:r>
            <a:r>
              <a:rPr lang="de-DE" dirty="0" smtClean="0"/>
              <a:t>nges Bein</a:t>
            </a:r>
          </a:p>
          <a:p>
            <a:r>
              <a:rPr lang="de-DE" dirty="0" smtClean="0"/>
              <a:t>Dünne Drähte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E87F-7233-460B-ACC5-B9E59E9DFE91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38" y="1825625"/>
            <a:ext cx="4869712" cy="36522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280660" y="36484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+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533803" y="36341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−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0383" b="27934"/>
          <a:stretch/>
        </p:blipFill>
        <p:spPr>
          <a:xfrm>
            <a:off x="3645638" y="5261896"/>
            <a:ext cx="4869712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Innenleben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758E-570D-4E4C-8F25-F4C33015070B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24777" b="-111"/>
          <a:stretch/>
        </p:blipFill>
        <p:spPr>
          <a:xfrm>
            <a:off x="0" y="129540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Innenleben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4671770" cy="4392295"/>
          </a:xfrm>
        </p:spPr>
        <p:txBody>
          <a:bodyPr/>
          <a:lstStyle/>
          <a:p>
            <a:r>
              <a:rPr lang="de-DE" dirty="0"/>
              <a:t>Reflektor</a:t>
            </a:r>
            <a:endParaRPr lang="de-DE" dirty="0" smtClean="0"/>
          </a:p>
          <a:p>
            <a:r>
              <a:rPr lang="de-DE" dirty="0" smtClean="0"/>
              <a:t>Dünne Drähte</a:t>
            </a:r>
          </a:p>
          <a:p>
            <a:r>
              <a:rPr lang="de-DE" dirty="0" smtClean="0"/>
              <a:t>Leuchtelement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90EF-C26B-47B3-B07E-ECD2295AD283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146" t="5304" r="80833" b="5875"/>
          <a:stretch/>
        </p:blipFill>
        <p:spPr>
          <a:xfrm>
            <a:off x="5003240" y="1565329"/>
            <a:ext cx="3843580" cy="45797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39429" r="50695" b="33625"/>
          <a:stretch/>
        </p:blipFill>
        <p:spPr>
          <a:xfrm>
            <a:off x="628649" y="4183380"/>
            <a:ext cx="4010103" cy="19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Innenleben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25395"/>
          </a:xfrm>
        </p:spPr>
        <p:txBody>
          <a:bodyPr/>
          <a:lstStyle/>
          <a:p>
            <a:r>
              <a:rPr lang="de-DE" dirty="0" smtClean="0"/>
              <a:t>Weiße LED</a:t>
            </a:r>
          </a:p>
          <a:p>
            <a:pPr marL="457200" lvl="1" indent="0">
              <a:buNone/>
            </a:pPr>
            <a:r>
              <a:rPr lang="de-DE" dirty="0" smtClean="0"/>
              <a:t>=blaue LED</a:t>
            </a:r>
          </a:p>
          <a:p>
            <a:pPr marL="457200" lvl="1" indent="0">
              <a:buNone/>
            </a:pPr>
            <a:r>
              <a:rPr lang="de-DE" dirty="0" smtClean="0"/>
              <a:t>+gelbe Phosphor-Schicht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986-729A-4B84-9AED-83094EFB6224}" type="datetime1">
              <a:rPr lang="de-DE" smtClean="0"/>
              <a:t>08.02.2019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1020"/>
            <a:ext cx="9144000" cy="208788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6309360" y="3794124"/>
            <a:ext cx="464820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unten 8"/>
          <p:cNvSpPr/>
          <p:nvPr/>
        </p:nvSpPr>
        <p:spPr>
          <a:xfrm>
            <a:off x="7955280" y="3794124"/>
            <a:ext cx="464820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9403" y="1825625"/>
            <a:ext cx="3126361" cy="433673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10F-BC36-428E-9302-C52F573BE42A}" type="datetime1">
              <a:rPr lang="de-DE" smtClean="0"/>
              <a:t>08.02.2019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LED - 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BD6E-F020-4F92-9878-92C72B166CCA}" type="slidenum">
              <a:rPr lang="de-DE" smtClean="0"/>
              <a:t>9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628650" y="1825625"/>
            <a:ext cx="4339590" cy="4168775"/>
          </a:xfrm>
        </p:spPr>
        <p:txBody>
          <a:bodyPr/>
          <a:lstStyle/>
          <a:p>
            <a:r>
              <a:rPr lang="de-DE" dirty="0" smtClean="0"/>
              <a:t>diffuse / klare LEDs</a:t>
            </a:r>
          </a:p>
          <a:p>
            <a:r>
              <a:rPr lang="de-DE" dirty="0" smtClean="0"/>
              <a:t>Innerer Aufbau</a:t>
            </a:r>
          </a:p>
          <a:p>
            <a:pPr lvl="1"/>
            <a:r>
              <a:rPr lang="de-DE" dirty="0" smtClean="0"/>
              <a:t>Leuchtelement</a:t>
            </a:r>
          </a:p>
          <a:p>
            <a:pPr lvl="1"/>
            <a:r>
              <a:rPr lang="de-DE" dirty="0" smtClean="0"/>
              <a:t>Reflektor</a:t>
            </a:r>
          </a:p>
          <a:p>
            <a:pPr lvl="1"/>
            <a:r>
              <a:rPr lang="de-DE" dirty="0" smtClean="0"/>
              <a:t>Drähte</a:t>
            </a:r>
          </a:p>
          <a:p>
            <a:r>
              <a:rPr lang="de-DE" dirty="0" smtClean="0"/>
              <a:t>3 Merkmale für + und </a:t>
            </a:r>
            <a:r>
              <a:rPr lang="de-DE" dirty="0"/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202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C Jugendarbei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gendarbeit.potx" id="{F79AD161-F664-4C98-92F8-DD5FE676E4DD}" vid="{337E1CC5-149D-4694-97E4-B454F19EC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Jugendarbeit</Template>
  <TotalTime>0</TotalTime>
  <Words>595</Words>
  <Application>Microsoft Office PowerPoint</Application>
  <PresentationFormat>Bildschirmpräsentation (4:3)</PresentationFormat>
  <Paragraphs>130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DARC Jugendarbeit</vt:lpstr>
      <vt:lpstr>LED</vt:lpstr>
      <vt:lpstr>PowerPoint-Präsentation</vt:lpstr>
      <vt:lpstr>Gehäuse</vt:lpstr>
      <vt:lpstr>Gehäuse</vt:lpstr>
      <vt:lpstr>Innenleben</vt:lpstr>
      <vt:lpstr>Innenleben</vt:lpstr>
      <vt:lpstr>Innenleben</vt:lpstr>
      <vt:lpstr>Innenleben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</dc:title>
  <dc:creator>Thomas Weller</dc:creator>
  <cp:keywords>DARC;Jugendarbeit</cp:keywords>
  <cp:lastModifiedBy>Thomas Weller</cp:lastModifiedBy>
  <cp:revision>16</cp:revision>
  <dcterms:created xsi:type="dcterms:W3CDTF">2019-02-08T11:07:27Z</dcterms:created>
  <dcterms:modified xsi:type="dcterms:W3CDTF">2019-02-08T14:12:50Z</dcterms:modified>
</cp:coreProperties>
</file>